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0"/>
  </p:notesMasterIdLst>
  <p:sldIdLst>
    <p:sldId id="287" r:id="rId2"/>
    <p:sldId id="293" r:id="rId3"/>
    <p:sldId id="292" r:id="rId4"/>
    <p:sldId id="258" r:id="rId5"/>
    <p:sldId id="260" r:id="rId6"/>
    <p:sldId id="259" r:id="rId7"/>
    <p:sldId id="271" r:id="rId8"/>
    <p:sldId id="291" r:id="rId9"/>
    <p:sldId id="274" r:id="rId10"/>
    <p:sldId id="270" r:id="rId11"/>
    <p:sldId id="273" r:id="rId12"/>
    <p:sldId id="275" r:id="rId13"/>
    <p:sldId id="277" r:id="rId14"/>
    <p:sldId id="285" r:id="rId15"/>
    <p:sldId id="261" r:id="rId16"/>
    <p:sldId id="262" r:id="rId17"/>
    <p:sldId id="286" r:id="rId18"/>
    <p:sldId id="294" r:id="rId19"/>
    <p:sldId id="288" r:id="rId20"/>
    <p:sldId id="289" r:id="rId21"/>
    <p:sldId id="295" r:id="rId22"/>
    <p:sldId id="264" r:id="rId23"/>
    <p:sldId id="266" r:id="rId24"/>
    <p:sldId id="267" r:id="rId25"/>
    <p:sldId id="268" r:id="rId26"/>
    <p:sldId id="269" r:id="rId27"/>
    <p:sldId id="290" r:id="rId28"/>
    <p:sldId id="28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1000" dirty="0">
              <a:solidFill>
                <a:schemeClr val="tx1"/>
              </a:solidFill>
            </a:rPr>
            <a:t>Alt. </a:t>
          </a:r>
          <a:r>
            <a:rPr lang="de-DE" sz="1000" dirty="0" err="1">
              <a:solidFill>
                <a:schemeClr val="tx1"/>
              </a:solidFill>
            </a:rPr>
            <a:t>evaluation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methods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further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ideas</a:t>
          </a:r>
          <a:endParaRPr lang="de-DE" sz="10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further</a:t>
          </a:r>
          <a:r>
            <a:rPr lang="de-DE" dirty="0"/>
            <a:t> </a:t>
          </a:r>
          <a:r>
            <a:rPr lang="de-DE" dirty="0" err="1"/>
            <a:t>evaluation</a:t>
          </a:r>
          <a:r>
            <a:rPr lang="de-DE" dirty="0"/>
            <a:t> </a:t>
          </a:r>
          <a:r>
            <a:rPr lang="de-DE" dirty="0" err="1"/>
            <a:t>methods</a:t>
          </a:r>
          <a:r>
            <a:rPr lang="de-DE" dirty="0"/>
            <a:t> </a:t>
          </a:r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78E5EA9A-96F0-492C-A83F-B9BECC4B2BBD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two</a:t>
          </a:r>
          <a:r>
            <a:rPr lang="de-DE" dirty="0"/>
            <a:t>-level-Otsu</a:t>
          </a:r>
        </a:p>
      </dgm:t>
    </dgm:pt>
    <dgm:pt modelId="{9153095C-D904-4939-A773-FAD7E28DC5E7}" type="sibTrans" cxnId="{AE312037-F93F-4C81-BE67-EC7483D0B70C}">
      <dgm:prSet/>
      <dgm:spPr/>
      <dgm:t>
        <a:bodyPr/>
        <a:lstStyle/>
        <a:p>
          <a:endParaRPr lang="de-DE"/>
        </a:p>
      </dgm:t>
    </dgm:pt>
    <dgm:pt modelId="{720762E0-A73E-4E3C-99CE-A56C4C694689}" type="parTrans" cxnId="{AE312037-F93F-4C81-BE67-EC7483D0B70C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AE312037-F93F-4C81-BE67-EC7483D0B70C}" srcId="{C30FFC3D-792F-4F9D-B35B-44D688B35A14}" destId="{78E5EA9A-96F0-492C-A83F-B9BECC4B2BBD}" srcOrd="1" destOrd="0" parTransId="{720762E0-A73E-4E3C-99CE-A56C4C694689}" sibTransId="{9153095C-D904-4939-A773-FAD7E28DC5E7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147CCE86-F989-4DFC-B357-9BDB8DBBB165}" type="presOf" srcId="{78E5EA9A-96F0-492C-A83F-B9BECC4B2BBD}" destId="{ED7A390B-6F75-4AC5-B2FF-7DB30D5CC6D2}" srcOrd="0" destOrd="1" presId="urn:microsoft.com/office/officeart/2005/8/layout/chevron2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579" y="187923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435362"/>
        <a:ext cx="866038" cy="371159"/>
      </dsp:txXfrm>
    </dsp:sp>
    <dsp:sp modelId="{00B550EA-7D79-4663-B6DD-18FACBE4B34A}">
      <dsp:nvSpPr>
        <dsp:cNvPr id="0" name=""/>
        <dsp:cNvSpPr/>
      </dsp:nvSpPr>
      <dsp:spPr>
        <a:xfrm rot="5400000">
          <a:off x="5964801" y="-5096419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039" y="41600"/>
        <a:ext cx="10962447" cy="725664"/>
      </dsp:txXfrm>
    </dsp:sp>
    <dsp:sp modelId="{4A6E30B2-25B4-4AE2-949B-1AF09D6CD458}">
      <dsp:nvSpPr>
        <dsp:cNvPr id="0" name=""/>
        <dsp:cNvSpPr/>
      </dsp:nvSpPr>
      <dsp:spPr>
        <a:xfrm rot="5400000">
          <a:off x="-185579" y="127826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1525704"/>
        <a:ext cx="866038" cy="371159"/>
      </dsp:txXfrm>
    </dsp:sp>
    <dsp:sp modelId="{DB4F36D0-0303-4C94-AAE6-A318BCECB675}">
      <dsp:nvSpPr>
        <dsp:cNvPr id="0" name=""/>
        <dsp:cNvSpPr/>
      </dsp:nvSpPr>
      <dsp:spPr>
        <a:xfrm rot="5400000">
          <a:off x="5964801" y="-4006076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039" y="1131943"/>
        <a:ext cx="10962447" cy="725664"/>
      </dsp:txXfrm>
    </dsp:sp>
    <dsp:sp modelId="{DCA633E4-751B-4E5C-A08C-1E3B4B2E4B8D}">
      <dsp:nvSpPr>
        <dsp:cNvPr id="0" name=""/>
        <dsp:cNvSpPr/>
      </dsp:nvSpPr>
      <dsp:spPr>
        <a:xfrm rot="5400000">
          <a:off x="-185579" y="2368608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1"/>
              </a:solidFill>
            </a:rPr>
            <a:t>Alt. </a:t>
          </a:r>
          <a:r>
            <a:rPr lang="de-DE" sz="1000" kern="1200" dirty="0" err="1">
              <a:solidFill>
                <a:schemeClr val="tx1"/>
              </a:solidFill>
            </a:rPr>
            <a:t>evaluation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methods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further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ideas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2616047"/>
        <a:ext cx="866038" cy="371159"/>
      </dsp:txXfrm>
    </dsp:sp>
    <dsp:sp modelId="{ED7A390B-6F75-4AC5-B2FF-7DB30D5CC6D2}">
      <dsp:nvSpPr>
        <dsp:cNvPr id="0" name=""/>
        <dsp:cNvSpPr/>
      </dsp:nvSpPr>
      <dsp:spPr>
        <a:xfrm rot="5400000">
          <a:off x="5964590" y="-2915522"/>
          <a:ext cx="804601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further</a:t>
          </a:r>
          <a:r>
            <a:rPr lang="de-DE" sz="2300" kern="1200" dirty="0"/>
            <a:t> </a:t>
          </a:r>
          <a:r>
            <a:rPr lang="de-DE" sz="2300" kern="1200" dirty="0" err="1"/>
            <a:t>evaluation</a:t>
          </a:r>
          <a:r>
            <a:rPr lang="de-DE" sz="2300" kern="1200" dirty="0"/>
            <a:t> </a:t>
          </a:r>
          <a:r>
            <a:rPr lang="de-DE" sz="2300" kern="1200" dirty="0" err="1"/>
            <a:t>methods</a:t>
          </a:r>
          <a:r>
            <a:rPr lang="de-DE" sz="2300" kern="1200" dirty="0"/>
            <a:t>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two</a:t>
          </a:r>
          <a:r>
            <a:rPr lang="de-DE" sz="2300" kern="1200" dirty="0"/>
            <a:t>-level-Otsu</a:t>
          </a:r>
        </a:p>
      </dsp:txBody>
      <dsp:txXfrm rot="-5400000">
        <a:off x="866039" y="2222306"/>
        <a:ext cx="10962427" cy="726047"/>
      </dsp:txXfrm>
    </dsp:sp>
    <dsp:sp modelId="{4196753D-A05A-44E4-9336-666B6D34BB31}">
      <dsp:nvSpPr>
        <dsp:cNvPr id="0" name=""/>
        <dsp:cNvSpPr/>
      </dsp:nvSpPr>
      <dsp:spPr>
        <a:xfrm rot="5400000">
          <a:off x="-185579" y="346129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1" y="3708734"/>
        <a:ext cx="866038" cy="371159"/>
      </dsp:txXfrm>
    </dsp:sp>
    <dsp:sp modelId="{0719B710-4BBC-46B8-A2BD-FB2387390D63}">
      <dsp:nvSpPr>
        <dsp:cNvPr id="0" name=""/>
        <dsp:cNvSpPr/>
      </dsp:nvSpPr>
      <dsp:spPr>
        <a:xfrm rot="5400000">
          <a:off x="5964801" y="-1825391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039" y="3312628"/>
        <a:ext cx="10962447" cy="725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13.05.2022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9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8.png"/><Relationship Id="rId17" Type="http://schemas.openxmlformats.org/officeDocument/2006/relationships/image" Target="../media/image51.svg"/><Relationship Id="rId2" Type="http://schemas.openxmlformats.org/officeDocument/2006/relationships/image" Target="../media/image45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6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73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72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4F90C-CE64-FB4B-2D66-570D0C2D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 Coefficient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B1E9B-BF76-46CA-46EA-825F8E9E4019}"/>
              </a:ext>
            </a:extLst>
          </p:cNvPr>
          <p:cNvSpPr/>
          <p:nvPr/>
        </p:nvSpPr>
        <p:spPr>
          <a:xfrm>
            <a:off x="8335140" y="833120"/>
            <a:ext cx="3608850" cy="4701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dirty="0"/>
              <a:t>Kurzerklaerung was TP, FP usw ist also</a:t>
            </a:r>
          </a:p>
          <a:p>
            <a:pPr algn="ctr"/>
            <a:r>
              <a:rPr lang="lv-LV" dirty="0"/>
              <a:t>gt = ground truth; pt = post tresholding</a:t>
            </a:r>
          </a:p>
          <a:p>
            <a:r>
              <a:rPr lang="lv-LV" dirty="0"/>
              <a:t>TP : Both pixels white</a:t>
            </a:r>
          </a:p>
          <a:p>
            <a:r>
              <a:rPr lang="lv-LV" dirty="0"/>
              <a:t>FP : gt pixel black, pt pixel white</a:t>
            </a:r>
          </a:p>
          <a:p>
            <a:r>
              <a:rPr lang="lv-LV" dirty="0"/>
              <a:t>TN : both pixels black</a:t>
            </a:r>
          </a:p>
          <a:p>
            <a:r>
              <a:rPr lang="lv-LV" dirty="0"/>
              <a:t>FN : gt pixel white, pt pixel black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798AF-A854-2C41-E0E3-342D3454FBA9}"/>
              </a:ext>
            </a:extLst>
          </p:cNvPr>
          <p:cNvSpPr txBox="1"/>
          <p:nvPr/>
        </p:nvSpPr>
        <p:spPr>
          <a:xfrm>
            <a:off x="927389" y="5002084"/>
            <a:ext cx="357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Tresholding using online tool </a:t>
            </a:r>
          </a:p>
          <a:p>
            <a:r>
              <a:rPr lang="lv-LV" dirty="0"/>
              <a:t>(</a:t>
            </a:r>
            <a:r>
              <a:rPr lang="en-US" dirty="0"/>
              <a:t> </a:t>
            </a:r>
            <a:r>
              <a:rPr lang="lv-LV" dirty="0"/>
              <a:t>imageonline.co)</a:t>
            </a:r>
            <a:endParaRPr lang="en-US" dirty="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52B2E21B-275B-BD5E-6FBF-4B8CD180C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58" y="2472872"/>
            <a:ext cx="3180397" cy="2423160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D4AEB0C3-95B7-F7E2-D7A2-07DAED27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97" y="2472872"/>
            <a:ext cx="3180397" cy="24231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56A7A5-0F00-B257-3640-6123C222FCE3}"/>
              </a:ext>
            </a:extLst>
          </p:cNvPr>
          <p:cNvSpPr txBox="1"/>
          <p:nvPr/>
        </p:nvSpPr>
        <p:spPr>
          <a:xfrm>
            <a:off x="4494332" y="5056561"/>
            <a:ext cx="318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Ground truth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99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701598"/>
              </p:ext>
            </p:extLst>
          </p:nvPr>
        </p:nvGraphicFramePr>
        <p:xfrm>
          <a:off x="980388" y="2108198"/>
          <a:ext cx="10294070" cy="380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035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147035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6" y="2119085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1190446" y="2119085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1190446" y="3102428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1190446" y="409665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1190446" y="506990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7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-0.0006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781029" y="4932745"/>
            <a:ext cx="286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Alternative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384495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 wo man </a:t>
            </a:r>
            <a:r>
              <a:rPr lang="de-DE" dirty="0" err="1"/>
              <a:t>reflections</a:t>
            </a:r>
            <a:r>
              <a:rPr lang="de-DE" dirty="0"/>
              <a:t> sieht…</a:t>
            </a:r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62480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985020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3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3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GOWT1 – stem cell line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BA90E-C26B-405D-1B8C-177B081FF9BB}"/>
              </a:ext>
            </a:extLst>
          </p:cNvPr>
          <p:cNvSpPr txBox="1"/>
          <p:nvPr/>
        </p:nvSpPr>
        <p:spPr>
          <a:xfrm>
            <a:off x="2453176" y="739212"/>
            <a:ext cx="18567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0FE4E-49EA-16A4-D9B6-3AE577ACD123}"/>
              </a:ext>
            </a:extLst>
          </p:cNvPr>
          <p:cNvSpPr txBox="1"/>
          <p:nvPr/>
        </p:nvSpPr>
        <p:spPr>
          <a:xfrm>
            <a:off x="7545335" y="739212"/>
            <a:ext cx="39175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4300" dirty="0"/>
              <a:t> </a:t>
            </a:r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38315-5430-8660-D095-AB4AA3A9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0" y="1774323"/>
            <a:ext cx="4832541" cy="3685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66ED2-429C-C30E-DA28-6E053DDD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62" y="1774323"/>
            <a:ext cx="4796255" cy="36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55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662</Words>
  <Application>Microsoft Office PowerPoint</Application>
  <PresentationFormat>Breitbild</PresentationFormat>
  <Paragraphs>197</Paragraphs>
  <Slides>28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PowerPoint-Präsentation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Optimisation algorithm – Dice score</vt:lpstr>
      <vt:lpstr>Dice Score Coefficient</vt:lpstr>
      <vt:lpstr>Dice Score</vt:lpstr>
      <vt:lpstr>Dice score - Implementation</vt:lpstr>
      <vt:lpstr>Dice score - Issues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Extra slides</vt:lpstr>
      <vt:lpstr>Challenges: N2DL-HeLa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23</cp:revision>
  <dcterms:created xsi:type="dcterms:W3CDTF">2022-05-12T18:05:34Z</dcterms:created>
  <dcterms:modified xsi:type="dcterms:W3CDTF">2022-05-13T10:33:36Z</dcterms:modified>
</cp:coreProperties>
</file>